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erriweather" panose="020B0604020202020204" charset="-52"/>
      <p:regular r:id="rId17"/>
      <p:bold r:id="rId18"/>
      <p: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15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87322"/>
            <a:ext cx="129028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МАДИ Автозапчасти: Умный Помощник для Автовладельцев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4060865"/>
            <a:ext cx="1290280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Проект, меняющий подход к обслуживанию автомобилей в России.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63798" y="4735592"/>
            <a:ext cx="1290280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Бронин Алексей, Антонян Николай, Карпенко Денис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863798" y="5410319"/>
            <a:ext cx="1290280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2бИТСн3</a:t>
            </a:r>
            <a:endParaRPr lang="en-US" sz="21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C8F267-C451-D6D7-4CA9-0F727DF53D36}"/>
              </a:ext>
            </a:extLst>
          </p:cNvPr>
          <p:cNvSpPr/>
          <p:nvPr/>
        </p:nvSpPr>
        <p:spPr>
          <a:xfrm>
            <a:off x="12749048" y="7672552"/>
            <a:ext cx="1881352" cy="483476"/>
          </a:xfrm>
          <a:prstGeom prst="rect">
            <a:avLst/>
          </a:prstGeom>
          <a:solidFill>
            <a:srgbClr val="091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22578"/>
            <a:ext cx="10758726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Наше Будущее: План Развития МАДИ Автозапчасти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452563"/>
            <a:ext cx="48589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11618" y="1614488"/>
            <a:ext cx="3090862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Запуск MVP и Обратная Связь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511618" y="1964769"/>
            <a:ext cx="1225498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Привлечение первых 1000 пользователей для сбора критически важной обратной связи и улучшения сервиса.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86" y="2586276"/>
            <a:ext cx="485894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4505" y="2748201"/>
            <a:ext cx="305145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Стратегические Партнерства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754505" y="3098483"/>
            <a:ext cx="1201209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Интеграция с 3-5 крупными онлайн-магазинами автозапчастей для расширения ассортимента и доступности.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92" y="3719989"/>
            <a:ext cx="48589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97512" y="3881914"/>
            <a:ext cx="202477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Развитие ИИ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997512" y="4232196"/>
            <a:ext cx="1176909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Обучение модели на специализированных автомобильных данных для повышения точности и глубины консультаций.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699" y="4853702"/>
            <a:ext cx="485894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40518" y="5015627"/>
            <a:ext cx="254698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Мобильное Приложение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2240518" y="5365909"/>
            <a:ext cx="1152608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Разработка мобильного приложения для максимального удобства и охвата широкой аудитории автовладельцев.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20" y="6017274"/>
            <a:ext cx="485894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576393" y="6138267"/>
            <a:ext cx="405217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Масштабирование на Смежные Рынки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2576393" y="6459234"/>
            <a:ext cx="1176909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Выход на рынки мототехники и коммерческого транспорта, расширяя границы влияния МАДИ Автозапчасти.</a:t>
            </a:r>
            <a:endParaRPr lang="en-US" sz="1250" dirty="0"/>
          </a:p>
        </p:txBody>
      </p:sp>
      <p:sp>
        <p:nvSpPr>
          <p:cNvPr id="18" name="Text 11"/>
          <p:cNvSpPr/>
          <p:nvPr/>
        </p:nvSpPr>
        <p:spPr>
          <a:xfrm>
            <a:off x="863798" y="7202091"/>
            <a:ext cx="8323302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Спасибо за Внимание! Мы открыты для вопросов.</a:t>
            </a:r>
            <a:endParaRPr lang="en-US" sz="25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D503974-3308-12FD-4FE1-3BA2E867F0F8}"/>
              </a:ext>
            </a:extLst>
          </p:cNvPr>
          <p:cNvSpPr/>
          <p:nvPr/>
        </p:nvSpPr>
        <p:spPr>
          <a:xfrm>
            <a:off x="12749048" y="7672552"/>
            <a:ext cx="1881352" cy="483476"/>
          </a:xfrm>
          <a:prstGeom prst="rect">
            <a:avLst/>
          </a:prstGeom>
          <a:solidFill>
            <a:srgbClr val="091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3542"/>
            <a:ext cx="9096018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Роли и ключевые задачи в проекте: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863798" y="1709618"/>
            <a:ext cx="1290280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Алексей Бронин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—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Архитектор / Backend-разработчик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63798" y="2088594"/>
            <a:ext cx="1290280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400"/>
              </a:lnSpc>
              <a:buSzPct val="100000"/>
              <a:buChar char="•"/>
            </a:pPr>
            <a:r>
              <a:rPr lang="en-US" sz="15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 что отвечал: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Разработал ядро системы, алгоритмы подбора </a:t>
            </a:r>
            <a:r>
              <a:rPr lang="en-US" sz="15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запчастей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каталогу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интеграцию с базами данных производителей. Отвечал за серверную логику и API.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863798" y="2778562"/>
            <a:ext cx="1290280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Николай Антонян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—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Frontend-разработчик (Мобильная версия / PWA)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63798" y="3157538"/>
            <a:ext cx="1290280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400"/>
              </a:lnSpc>
              <a:buSzPct val="100000"/>
              <a:buChar char="•"/>
            </a:pPr>
            <a:r>
              <a:rPr lang="en-US" sz="15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 что отвечал: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Создал интуитивный и отзывчивый мобильный интерфейс. Сделал так, чтобы пользователям было легко ввести данные об автомобиле и быстро получить понятные результаты подбора.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863798" y="3847505"/>
            <a:ext cx="1290280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Денис Карпенко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—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UX/UI разработчик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63798" y="4226481"/>
            <a:ext cx="1290280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sz="1500" i="1" dirty="0">
                <a:solidFill>
                  <a:srgbClr val="E2E6E9"/>
                </a:solidFill>
                <a:latin typeface="Merriweather" pitchFamily="34" charset="0"/>
              </a:rPr>
              <a:t>За что </a:t>
            </a:r>
            <a:r>
              <a:rPr lang="en-US" sz="1500" i="1" dirty="0" err="1">
                <a:solidFill>
                  <a:srgbClr val="E2E6E9"/>
                </a:solidFill>
                <a:latin typeface="Merriweather" pitchFamily="34" charset="0"/>
              </a:rPr>
              <a:t>отвечал</a:t>
            </a:r>
            <a:r>
              <a:rPr lang="en-US" sz="1500" i="1" dirty="0">
                <a:solidFill>
                  <a:srgbClr val="E2E6E9"/>
                </a:solidFill>
                <a:latin typeface="Merriweather" pitchFamily="34" charset="0"/>
              </a:rPr>
              <a:t>: Превратил сложную логику подбора запчастей в простой и понятный </a:t>
            </a:r>
            <a:r>
              <a:rPr lang="en-US" sz="1500" i="1" dirty="0" err="1">
                <a:solidFill>
                  <a:srgbClr val="E2E6E9"/>
                </a:solidFill>
                <a:latin typeface="Merriweather" pitchFamily="34" charset="0"/>
              </a:rPr>
              <a:t>интерфейс</a:t>
            </a:r>
            <a:r>
              <a:rPr lang="en-US" sz="1500" i="1" dirty="0">
                <a:solidFill>
                  <a:srgbClr val="E2E6E9"/>
                </a:solidFill>
                <a:latin typeface="Merriweather" pitchFamily="34" charset="0"/>
              </a:rPr>
              <a:t>.</a:t>
            </a:r>
          </a:p>
        </p:txBody>
      </p:sp>
      <p:pic>
        <p:nvPicPr>
          <p:cNvPr id="9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6405" y="4742621"/>
            <a:ext cx="2005114" cy="23516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 7"/>
          <p:cNvSpPr/>
          <p:nvPr/>
        </p:nvSpPr>
        <p:spPr>
          <a:xfrm>
            <a:off x="1427499" y="7083605"/>
            <a:ext cx="398430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Алексей Бронин</a:t>
            </a:r>
            <a:endParaRPr lang="en-US" sz="1500" dirty="0"/>
          </a:p>
        </p:txBody>
      </p:sp>
      <p:pic>
        <p:nvPicPr>
          <p:cNvPr id="11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11807" y="4742620"/>
            <a:ext cx="2137590" cy="24077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ext 8"/>
          <p:cNvSpPr/>
          <p:nvPr/>
        </p:nvSpPr>
        <p:spPr>
          <a:xfrm>
            <a:off x="5329833" y="7136963"/>
            <a:ext cx="398430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Николай Антонян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endParaRPr lang="en-US" sz="1500" dirty="0"/>
          </a:p>
        </p:txBody>
      </p:sp>
      <p:pic>
        <p:nvPicPr>
          <p:cNvPr id="13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09685" y="4707653"/>
            <a:ext cx="2137591" cy="242931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 9"/>
          <p:cNvSpPr/>
          <p:nvPr/>
        </p:nvSpPr>
        <p:spPr>
          <a:xfrm>
            <a:off x="9314141" y="7126269"/>
            <a:ext cx="398430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Денис Карпенко</a:t>
            </a:r>
            <a:endParaRPr lang="en-US" sz="15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123BF61-0CDC-3399-F598-E4B1BB677855}"/>
              </a:ext>
            </a:extLst>
          </p:cNvPr>
          <p:cNvSpPr/>
          <p:nvPr/>
        </p:nvSpPr>
        <p:spPr>
          <a:xfrm>
            <a:off x="12749048" y="7672552"/>
            <a:ext cx="1881352" cy="483476"/>
          </a:xfrm>
          <a:prstGeom prst="rect">
            <a:avLst/>
          </a:prstGeom>
          <a:solidFill>
            <a:srgbClr val="091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35154"/>
            <a:ext cx="129028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Проблемы Российского Авторынка и Автовладельцев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63798" y="3016687"/>
            <a:ext cx="4156948" cy="3977640"/>
          </a:xfrm>
          <a:prstGeom prst="roundRect">
            <a:avLst>
              <a:gd name="adj" fmla="val 228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87279" y="3240167"/>
            <a:ext cx="647819" cy="647819"/>
          </a:xfrm>
          <a:prstGeom prst="roundRect">
            <a:avLst>
              <a:gd name="adj" fmla="val 14113642"/>
            </a:avLst>
          </a:prstGeom>
          <a:solidFill>
            <a:srgbClr val="609D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5396" y="3418284"/>
            <a:ext cx="291465" cy="2914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7279" y="4103846"/>
            <a:ext cx="370998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Потеря Времени и Денег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87279" y="5043249"/>
            <a:ext cx="3709988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Автовладельцы тратят часы на поиск запчастей, сталкиваются с несовместимыми деталями и отсутствием экспертных советов.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36607" y="3016687"/>
            <a:ext cx="4157067" cy="3977640"/>
          </a:xfrm>
          <a:prstGeom prst="roundRect">
            <a:avLst>
              <a:gd name="adj" fmla="val 228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60087" y="3240167"/>
            <a:ext cx="647819" cy="647819"/>
          </a:xfrm>
          <a:prstGeom prst="roundRect">
            <a:avLst>
              <a:gd name="adj" fmla="val 14113642"/>
            </a:avLst>
          </a:prstGeom>
          <a:solidFill>
            <a:srgbClr val="609D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205" y="3418284"/>
            <a:ext cx="291465" cy="29146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0087" y="4103846"/>
            <a:ext cx="3710107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Информационный Барьер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5460087" y="5043249"/>
            <a:ext cx="3710107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Сложные термины, множество модификаций и отсутствие поддержки мешают сделать правильный выбор.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09534" y="3016687"/>
            <a:ext cx="4157067" cy="3977640"/>
          </a:xfrm>
          <a:prstGeom prst="roundRect">
            <a:avLst>
              <a:gd name="adj" fmla="val 228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33015" y="3240167"/>
            <a:ext cx="647819" cy="647819"/>
          </a:xfrm>
          <a:prstGeom prst="roundRect">
            <a:avLst>
              <a:gd name="adj" fmla="val 14113642"/>
            </a:avLst>
          </a:prstGeom>
          <a:solidFill>
            <a:srgbClr val="609D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11132" y="3418284"/>
            <a:ext cx="291465" cy="29146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33015" y="4103846"/>
            <a:ext cx="3710107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Фрагментация Решений</a:t>
            </a:r>
            <a:endParaRPr lang="en-US" sz="2550" dirty="0"/>
          </a:p>
        </p:txBody>
      </p:sp>
      <p:sp>
        <p:nvSpPr>
          <p:cNvPr id="17" name="Text 12"/>
          <p:cNvSpPr/>
          <p:nvPr/>
        </p:nvSpPr>
        <p:spPr>
          <a:xfrm>
            <a:off x="9833015" y="5043249"/>
            <a:ext cx="3710107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Отдельные каталоги, корзины и форумы – нет единой, удобной платформы.</a:t>
            </a:r>
            <a:endParaRPr lang="en-US" sz="17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3334104-4A0E-7E74-0CD9-C989BF7E5791}"/>
              </a:ext>
            </a:extLst>
          </p:cNvPr>
          <p:cNvSpPr/>
          <p:nvPr/>
        </p:nvSpPr>
        <p:spPr>
          <a:xfrm>
            <a:off x="12749048" y="7672552"/>
            <a:ext cx="1881352" cy="483476"/>
          </a:xfrm>
          <a:prstGeom prst="rect">
            <a:avLst/>
          </a:prstGeom>
          <a:solidFill>
            <a:srgbClr val="091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593884"/>
            <a:ext cx="7416403" cy="1079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Критические Проблемы Российского Авторынка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863798" y="1932861"/>
            <a:ext cx="7416403" cy="1317427"/>
          </a:xfrm>
          <a:prstGeom prst="roundRect">
            <a:avLst>
              <a:gd name="adj" fmla="val 832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0938" y="1932861"/>
            <a:ext cx="91440" cy="1317427"/>
          </a:xfrm>
          <a:prstGeom prst="roundRect">
            <a:avLst>
              <a:gd name="adj" fmla="val 79362"/>
            </a:avLst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1127998" y="2128480"/>
            <a:ext cx="243304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Стареющий Автопарк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127998" y="2501979"/>
            <a:ext cx="6956584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Средний возраст легковых авто достиг 15,5 лет, что увеличивает потребность в ремонте.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863798" y="3423047"/>
            <a:ext cx="7416403" cy="1041083"/>
          </a:xfrm>
          <a:prstGeom prst="roundRect">
            <a:avLst>
              <a:gd name="adj" fmla="val 1054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40938" y="3423047"/>
            <a:ext cx="91440" cy="1041083"/>
          </a:xfrm>
          <a:prstGeom prst="roundRect">
            <a:avLst>
              <a:gd name="adj" fmla="val 79362"/>
            </a:avLst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1127998" y="3618667"/>
            <a:ext cx="21596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Санкции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127998" y="3992166"/>
            <a:ext cx="695658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Уход западных брендов вызвал сложности с поставками запасных частей.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863798" y="4636889"/>
            <a:ext cx="7416403" cy="1041083"/>
          </a:xfrm>
          <a:prstGeom prst="roundRect">
            <a:avLst>
              <a:gd name="adj" fmla="val 1054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40938" y="4636889"/>
            <a:ext cx="91440" cy="1041083"/>
          </a:xfrm>
          <a:prstGeom prst="roundRect">
            <a:avLst>
              <a:gd name="adj" fmla="val 79362"/>
            </a:avLst>
          </a:prstGeom>
          <a:solidFill>
            <a:srgbClr val="609D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27998" y="4832509"/>
            <a:ext cx="298251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Серый Импорт и Подделки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127998" y="5206008"/>
            <a:ext cx="695658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Риск покупки некачественных деталей значительно вырос.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863798" y="5850731"/>
            <a:ext cx="7416403" cy="1317427"/>
          </a:xfrm>
          <a:prstGeom prst="roundRect">
            <a:avLst>
              <a:gd name="adj" fmla="val 832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840938" y="5850731"/>
            <a:ext cx="91440" cy="1317427"/>
          </a:xfrm>
          <a:prstGeom prst="roundRect">
            <a:avLst>
              <a:gd name="adj" fmla="val 79362"/>
            </a:avLst>
          </a:prstGeom>
          <a:solidFill>
            <a:srgbClr val="609DFF"/>
          </a:solidFill>
          <a:ln/>
        </p:spPr>
      </p:sp>
      <p:sp>
        <p:nvSpPr>
          <p:cNvPr id="18" name="Text 15"/>
          <p:cNvSpPr/>
          <p:nvPr/>
        </p:nvSpPr>
        <p:spPr>
          <a:xfrm>
            <a:off x="1127998" y="6046351"/>
            <a:ext cx="21596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Недостаток знаний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127998" y="6419850"/>
            <a:ext cx="6956584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Нехватка опытных механиков + нежелание тратить средства на консультации и диагностику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863798" y="7362468"/>
            <a:ext cx="741640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12689"/>
            <a:ext cx="129028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МАДИ Автозапчасти: Инновационное Решение для Автовладельцев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2948702"/>
            <a:ext cx="7040523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Что такое МАДИ Автозапчасти?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863798" y="3812500"/>
            <a:ext cx="129028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МАДИ Автозапчасти — это веб-платформа с интегрированным ИИ-экспертом, которая кардинально упрощает жизнь автовладельца, объединяя точный каталог запчастей с умным чат-ботом.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4746427"/>
            <a:ext cx="129028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Наша ключевая фишка — это слияние передовых технологий для создания безупречного пользовательского опыта. Мы предоставляем не просто базу данных, а полноценного виртуального помощника.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63798" y="5680353"/>
            <a:ext cx="1290280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ИИ-эксперт дает советы как живой автомеханик, делая сложный процесс подбора простым и понятным, также он может давать советы и информацию по компьютерной диагностике автомобилей, продаже, покупке авто, и многим, связанным с автомобилями, темам.</a:t>
            </a:r>
            <a:endParaRPr lang="en-US" sz="17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A27673F-343A-88C9-2397-29EC74BCFC4B}"/>
              </a:ext>
            </a:extLst>
          </p:cNvPr>
          <p:cNvSpPr/>
          <p:nvPr/>
        </p:nvSpPr>
        <p:spPr>
          <a:xfrm>
            <a:off x="12749048" y="7672552"/>
            <a:ext cx="1881352" cy="483476"/>
          </a:xfrm>
          <a:prstGeom prst="rect">
            <a:avLst/>
          </a:prstGeom>
          <a:solidFill>
            <a:srgbClr val="091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10922"/>
            <a:ext cx="7416403" cy="1012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Ключевые Преимущества и Функционал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863798" y="1966079"/>
            <a:ext cx="647819" cy="1451372"/>
          </a:xfrm>
          <a:prstGeom prst="roundRect">
            <a:avLst>
              <a:gd name="adj" fmla="val 36006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205" y="2570321"/>
            <a:ext cx="242888" cy="242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3543" y="2128004"/>
            <a:ext cx="393644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Умный Пошаговый Подбор Запчастей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673543" y="2478286"/>
            <a:ext cx="6606659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Интуитивный интерфейс, учитывающий все нюансы: марку, модификацию, категорию и группу продуктов. Быстрые категории для популярных запчастей.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863798" y="3579376"/>
            <a:ext cx="647819" cy="1192292"/>
          </a:xfrm>
          <a:prstGeom prst="roundRect">
            <a:avLst>
              <a:gd name="adj" fmla="val 36006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205" y="4054078"/>
            <a:ext cx="242888" cy="2428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3543" y="3741301"/>
            <a:ext cx="415468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ИИ-Эксперт на Базе Yandex Cloud (Qwen)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673543" y="4091583"/>
            <a:ext cx="6606659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Консультации по любым вопросам: от диагностики проблем до советов по удешевлению ремонта. Мощная модель. Полная поддержка русского языка.</a:t>
            </a:r>
            <a:endParaRPr lang="en-US" sz="1250" dirty="0"/>
          </a:p>
        </p:txBody>
      </p:sp>
      <p:sp>
        <p:nvSpPr>
          <p:cNvPr id="12" name="Shape 7"/>
          <p:cNvSpPr/>
          <p:nvPr/>
        </p:nvSpPr>
        <p:spPr>
          <a:xfrm>
            <a:off x="863798" y="4933593"/>
            <a:ext cx="647819" cy="971788"/>
          </a:xfrm>
          <a:prstGeom prst="roundRect">
            <a:avLst>
              <a:gd name="adj" fmla="val 36006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205" y="5298043"/>
            <a:ext cx="242888" cy="2428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73543" y="5095518"/>
            <a:ext cx="3479602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Стильный и Адаптивный Дизайн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673543" y="5445800"/>
            <a:ext cx="660665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Поддержка светлой и темной тем, современный "стеклянный" интерфейс.</a:t>
            </a:r>
            <a:endParaRPr lang="en-US" sz="1250" dirty="0"/>
          </a:p>
        </p:txBody>
      </p:sp>
      <p:sp>
        <p:nvSpPr>
          <p:cNvPr id="16" name="Shape 10"/>
          <p:cNvSpPr/>
          <p:nvPr/>
        </p:nvSpPr>
        <p:spPr>
          <a:xfrm>
            <a:off x="863798" y="6067306"/>
            <a:ext cx="647819" cy="1451372"/>
          </a:xfrm>
          <a:prstGeom prst="roundRect">
            <a:avLst>
              <a:gd name="adj" fmla="val 36006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6205" y="6671548"/>
            <a:ext cx="242888" cy="2428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73543" y="6229231"/>
            <a:ext cx="3283268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Удобная Корзина и Интеграции</a:t>
            </a:r>
            <a:endParaRPr lang="en-US" sz="1550" dirty="0"/>
          </a:p>
        </p:txBody>
      </p:sp>
      <p:sp>
        <p:nvSpPr>
          <p:cNvPr id="19" name="Text 12"/>
          <p:cNvSpPr/>
          <p:nvPr/>
        </p:nvSpPr>
        <p:spPr>
          <a:xfrm>
            <a:off x="1673543" y="6579513"/>
            <a:ext cx="6606659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Легкое добавление товаров, быстрый доступ к корзине в один клик. Готовность к интеграции с ведущими платежными системами для бесшовной покупки.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13792"/>
            <a:ext cx="1220664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Технологический Стек МАДИ Автозапчасти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2357557" y="2634377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Фронтенд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63798" y="3101221"/>
            <a:ext cx="419338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Чистый HTML, CSS, JavaScript для быстрого и эстетичного интерфейса.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10063"/>
            <a:ext cx="4515922" cy="451592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563" y="3832622"/>
            <a:ext cx="303609" cy="3036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1920478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Бэкенд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573101" y="2387322"/>
            <a:ext cx="4193500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+ FastAPI обеспечивают надежный и масштабируемый сервер.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10063"/>
            <a:ext cx="4515922" cy="451592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2607" y="3410188"/>
            <a:ext cx="303609" cy="3036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04941" y="3747730"/>
            <a:ext cx="3761661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Искусственный Интеллект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0004941" y="4551878"/>
            <a:ext cx="3761661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Yandex Cloud AI (модель Qwen) — одна из самых продвинутых языковых моделей.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180" y="2410063"/>
            <a:ext cx="4515922" cy="451592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6160" y="4516160"/>
            <a:ext cx="303609" cy="30360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73101" y="5912287"/>
            <a:ext cx="278665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Данные о Запчастях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9573101" y="6379131"/>
            <a:ext cx="4193500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Интеграция с профессиональным API umapi.ru для актуальной информации.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180" y="2410063"/>
            <a:ext cx="4515922" cy="451592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22607" y="5622131"/>
            <a:ext cx="303609" cy="303609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357557" y="5543907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Хостинг</a:t>
            </a:r>
            <a:endParaRPr lang="en-US" sz="2100" dirty="0"/>
          </a:p>
        </p:txBody>
      </p:sp>
      <p:sp>
        <p:nvSpPr>
          <p:cNvPr id="20" name="Text 10"/>
          <p:cNvSpPr/>
          <p:nvPr/>
        </p:nvSpPr>
        <p:spPr>
          <a:xfrm>
            <a:off x="863798" y="6010751"/>
            <a:ext cx="419338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Развертывание на Render.com для 100% доступности платформы.</a:t>
            </a:r>
            <a:endParaRPr lang="en-US" sz="17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57180" y="2410063"/>
            <a:ext cx="4515922" cy="4515922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22563" y="5199698"/>
            <a:ext cx="303609" cy="30360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CD6696D-525C-F88E-A41A-51E080298351}"/>
              </a:ext>
            </a:extLst>
          </p:cNvPr>
          <p:cNvSpPr/>
          <p:nvPr/>
        </p:nvSpPr>
        <p:spPr>
          <a:xfrm>
            <a:off x="12749048" y="7672552"/>
            <a:ext cx="1881352" cy="483476"/>
          </a:xfrm>
          <a:prstGeom prst="rect">
            <a:avLst/>
          </a:prstGeom>
          <a:solidFill>
            <a:srgbClr val="091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32103"/>
            <a:ext cx="4686062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Коммерциализация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63798" y="1572816"/>
            <a:ext cx="12902803" cy="1819037"/>
          </a:xfrm>
          <a:prstGeom prst="roundRect">
            <a:avLst>
              <a:gd name="adj" fmla="val 423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70134" y="1779151"/>
            <a:ext cx="343614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Инфраструктура (бесплатно)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70134" y="2175986"/>
            <a:ext cx="1249013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Хостинг: Render.com (бесплатный тариф)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070134" y="2533888"/>
            <a:ext cx="1249013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ИИ: Yandex Cloud (начальный гранд)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070134" y="2891790"/>
            <a:ext cx="1249013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Разработка: собственными силами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63798" y="3667125"/>
            <a:ext cx="3759041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План продвижения </a:t>
            </a:r>
            <a:endParaRPr lang="en-US" sz="2850" dirty="0"/>
          </a:p>
        </p:txBody>
      </p:sp>
      <p:sp>
        <p:nvSpPr>
          <p:cNvPr id="9" name="Text 7"/>
          <p:cNvSpPr/>
          <p:nvPr/>
        </p:nvSpPr>
        <p:spPr>
          <a:xfrm>
            <a:off x="863798" y="4584859"/>
            <a:ext cx="229469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Автосообщества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863798" y="5055037"/>
            <a:ext cx="3957757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Ежедневные ответы на вопросы о подборе запчастей на Drom.ru и Drive2.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863798" y="6000393"/>
            <a:ext cx="3957757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Помощь через наш ИИ в комментариях автомобильных групп ВК.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863798" y="6945749"/>
            <a:ext cx="3957757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Размещение 3 кейсов с реальными примерами подбора.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277088" y="4584859"/>
            <a:ext cx="305633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Работа с локальными СТО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5277088" y="5055037"/>
            <a:ext cx="4091226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Личные визиты в 20 ближайших автосервисов.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5277088" y="5706666"/>
            <a:ext cx="4091226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Бесплатный доступ к системе на 2 месяца.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5277088" y="6358295"/>
            <a:ext cx="4091226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Фиксация отзывов и создание отчета.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9823847" y="4584859"/>
            <a:ext cx="229469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Создание контента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9823847" y="5055037"/>
            <a:ext cx="3957757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Съемка 10 коротких видео с разбором типичных проблем.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9823847" y="5706666"/>
            <a:ext cx="3957757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Скринкасты реальной работы с сервисом.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823847" y="6358295"/>
            <a:ext cx="3957757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Раскрутка в комментариях в ВК групп, ТГ каналов, Авто-формов.</a:t>
            </a:r>
            <a:endParaRPr lang="en-US" sz="1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5FFB2B-9314-D853-3577-865BB578CC92}"/>
              </a:ext>
            </a:extLst>
          </p:cNvPr>
          <p:cNvSpPr/>
          <p:nvPr/>
        </p:nvSpPr>
        <p:spPr>
          <a:xfrm>
            <a:off x="12749048" y="7672552"/>
            <a:ext cx="1881352" cy="483476"/>
          </a:xfrm>
          <a:prstGeom prst="rect">
            <a:avLst/>
          </a:prstGeom>
          <a:solidFill>
            <a:srgbClr val="091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69921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Успех неизбежен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98" y="2376607"/>
            <a:ext cx="647819" cy="647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3294340"/>
            <a:ext cx="360045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Уникальное Предложение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63798" y="3761184"/>
            <a:ext cx="6316385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Ниша "каталог + ИИ-эксперт" для автозапчастей  не занята.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0098" y="2376607"/>
            <a:ext cx="647819" cy="6478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0098" y="3294340"/>
            <a:ext cx="2887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Простота и Удобство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50098" y="3761184"/>
            <a:ext cx="631650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Мы делаем сложный процесс простым, привлекая массового пользователя.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98" y="4884063"/>
            <a:ext cx="647819" cy="6478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3798" y="5801797"/>
            <a:ext cx="440174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Низкие Операционные Расходы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863798" y="6268641"/>
            <a:ext cx="6316385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Технологическая платформа без необходимости складов и логистики.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0098" y="4884063"/>
            <a:ext cx="647819" cy="6478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0098" y="5801797"/>
            <a:ext cx="351246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Проверенная Технология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50098" y="6268641"/>
            <a:ext cx="631650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Использование мощных и надежных облачных сервисов (Yandex Cloud, Render).</a:t>
            </a:r>
            <a:endParaRPr lang="en-US" sz="17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1D2A69E-A6E5-19F9-9EAC-54BBC8778ECF}"/>
              </a:ext>
            </a:extLst>
          </p:cNvPr>
          <p:cNvSpPr/>
          <p:nvPr/>
        </p:nvSpPr>
        <p:spPr>
          <a:xfrm>
            <a:off x="12749048" y="7672552"/>
            <a:ext cx="1881352" cy="483476"/>
          </a:xfrm>
          <a:prstGeom prst="rect">
            <a:avLst/>
          </a:prstGeom>
          <a:solidFill>
            <a:srgbClr val="091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793</Words>
  <Application>Microsoft Office PowerPoint</Application>
  <PresentationFormat>Произвольный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Aptos</vt:lpstr>
      <vt:lpstr>Calibri</vt:lpstr>
      <vt:lpstr>Arial</vt:lpstr>
      <vt:lpstr>Merriweather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Honor</cp:lastModifiedBy>
  <cp:revision>5</cp:revision>
  <dcterms:created xsi:type="dcterms:W3CDTF">2025-11-25T10:39:09Z</dcterms:created>
  <dcterms:modified xsi:type="dcterms:W3CDTF">2025-11-25T12:46:47Z</dcterms:modified>
</cp:coreProperties>
</file>